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Nanum Square" panose="020B0600000101010101" charset="-127"/>
      <p:regular r:id="rId32"/>
    </p:embeddedFont>
    <p:embeddedFont>
      <p:font typeface="각진펜" panose="020B0600000101010101" charset="-127"/>
      <p:regular r:id="rId33"/>
    </p:embeddedFont>
    <p:embeddedFont>
      <p:font typeface="각진펜 Bold" panose="020B0600000101010101" charset="-127"/>
      <p:regular r:id="rId34"/>
    </p:embeddedFont>
    <p:embeddedFont>
      <p:font typeface="Gotham" panose="020B0600000101010101" charset="0"/>
      <p:regular r:id="rId35"/>
    </p:embeddedFont>
    <p:embeddedFont>
      <p:font typeface="Gotham Bold" panose="020B0600000101010101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8" d="100"/>
          <a:sy n="88" d="100"/>
        </p:scale>
        <p:origin x="82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.gif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2752085" y="4495525"/>
            <a:ext cx="12783830" cy="1882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00"/>
              </a:lnSpc>
              <a:spcBef>
                <a:spcPct val="0"/>
              </a:spcBef>
            </a:pPr>
            <a:r>
              <a:rPr lang="en-US" sz="11000" b="1" spc="-22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중간 발표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4802" y="3183542"/>
            <a:ext cx="12478396" cy="15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spc="-178">
                <a:solidFill>
                  <a:srgbClr val="004AAD"/>
                </a:solidFill>
                <a:latin typeface="각진펜"/>
                <a:ea typeface="각진펜"/>
                <a:cs typeface="각진펜"/>
                <a:sym typeface="각진펜"/>
              </a:rPr>
              <a:t>파이널 프로젝트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85350" y="6559263"/>
            <a:ext cx="851730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spc="-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2조 (Bullant)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85350" y="7837735"/>
            <a:ext cx="851730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권성호, 김재현, 박진양, 윤 권, 지상원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4000" y="2614705"/>
            <a:ext cx="726000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 spc="-48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SK NETWORKS AI FAMILY ACADEMY 12 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14273" y="8853962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864411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5149" y="3389512"/>
            <a:ext cx="9542976" cy="5117421"/>
          </a:xfrm>
          <a:custGeom>
            <a:avLst/>
            <a:gdLst/>
            <a:ahLst/>
            <a:cxnLst/>
            <a:rect l="l" t="t" r="r" b="b"/>
            <a:pathLst>
              <a:path w="9542976" h="5117421">
                <a:moveTo>
                  <a:pt x="0" y="0"/>
                </a:moveTo>
                <a:lnTo>
                  <a:pt x="9542976" y="0"/>
                </a:lnTo>
                <a:lnTo>
                  <a:pt x="9542976" y="5117420"/>
                </a:lnTo>
                <a:lnTo>
                  <a:pt x="0" y="5117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요구사항 명세서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96648" y="4627422"/>
            <a:ext cx="6288451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본 프로젝트에서 필요로 하는 기능 목록</a:t>
            </a:r>
          </a:p>
          <a:p>
            <a:pPr algn="l">
              <a:lnSpc>
                <a:spcPts val="3499"/>
              </a:lnSpc>
            </a:pPr>
            <a:endParaRPr lang="en-US" sz="2499" b="1" spc="-4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대분류 및 중분류 분류 후 기능 구분</a:t>
            </a:r>
          </a:p>
          <a:p>
            <a:pPr algn="l">
              <a:lnSpc>
                <a:spcPts val="3499"/>
              </a:lnSpc>
            </a:pPr>
            <a:endParaRPr lang="en-US" sz="2499" b="1" spc="-4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 별 설명 및 분류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spc="-4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864411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14273" y="8925317"/>
            <a:ext cx="665966" cy="665966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370152" y="3083311"/>
            <a:ext cx="9335758" cy="5729821"/>
          </a:xfrm>
          <a:custGeom>
            <a:avLst/>
            <a:gdLst/>
            <a:ahLst/>
            <a:cxnLst/>
            <a:rect l="l" t="t" r="r" b="b"/>
            <a:pathLst>
              <a:path w="9335758" h="5729821">
                <a:moveTo>
                  <a:pt x="0" y="0"/>
                </a:moveTo>
                <a:lnTo>
                  <a:pt x="9335758" y="0"/>
                </a:lnTo>
                <a:lnTo>
                  <a:pt x="9335758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화면 설계서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96648" y="4627422"/>
            <a:ext cx="6288451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프론트엔드 프로토타입을 기준으로</a:t>
            </a:r>
          </a:p>
          <a:p>
            <a:pPr algn="l">
              <a:lnSpc>
                <a:spcPts val="3499"/>
              </a:lnSpc>
            </a:pPr>
            <a:endParaRPr lang="en-US" sz="2499" b="1" spc="-4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화면 설계서 작성</a:t>
            </a:r>
          </a:p>
          <a:p>
            <a:pPr algn="l">
              <a:lnSpc>
                <a:spcPts val="3499"/>
              </a:lnSpc>
            </a:pPr>
            <a:endParaRPr lang="en-US" sz="2499" b="1" spc="-4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수정 사항 및 변경 사항 파악 후 구현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864411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73839" y="2749378"/>
            <a:ext cx="7623022" cy="6723923"/>
          </a:xfrm>
          <a:custGeom>
            <a:avLst/>
            <a:gdLst/>
            <a:ahLst/>
            <a:cxnLst/>
            <a:rect l="l" t="t" r="r" b="b"/>
            <a:pathLst>
              <a:path w="7623022" h="6723923">
                <a:moveTo>
                  <a:pt x="0" y="0"/>
                </a:moveTo>
                <a:lnTo>
                  <a:pt x="7623021" y="0"/>
                </a:lnTo>
                <a:lnTo>
                  <a:pt x="7623021" y="6723923"/>
                </a:lnTo>
                <a:lnTo>
                  <a:pt x="0" y="6723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16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아키텍처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5822" y="5393154"/>
            <a:ext cx="6288451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프로젝트, 아키텍처 구조 구상</a:t>
            </a:r>
          </a:p>
          <a:p>
            <a:pPr algn="l">
              <a:lnSpc>
                <a:spcPts val="3779"/>
              </a:lnSpc>
            </a:pPr>
            <a:endParaRPr lang="en-US" sz="2699" spc="-5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멘토링을 통해 아키텍처 초안 작성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2439778" y="6762750"/>
            <a:ext cx="13408444" cy="1928425"/>
            <a:chOff x="0" y="0"/>
            <a:chExt cx="3531442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31442" cy="507898"/>
            </a:xfrm>
            <a:custGeom>
              <a:avLst/>
              <a:gdLst/>
              <a:ahLst/>
              <a:cxnLst/>
              <a:rect l="l" t="t" r="r" b="b"/>
              <a:pathLst>
                <a:path w="3531442" h="507898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943225" y="7468669"/>
            <a:ext cx="538111" cy="516587"/>
          </a:xfrm>
          <a:custGeom>
            <a:avLst/>
            <a:gdLst/>
            <a:ahLst/>
            <a:cxnLst/>
            <a:rect l="l" t="t" r="r" b="b"/>
            <a:pathLst>
              <a:path w="538111" h="516587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67918" y="3886183"/>
            <a:ext cx="13752164" cy="158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본격적인 개발 단계 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모델 학습에 필요한 데이터 결정 및 수집</a:t>
            </a:r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대규모 언어 모델의 추론을 돕는 Tool 모듈의 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41810" y="6982108"/>
            <a:ext cx="11922544" cy="142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b="1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수집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b="1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전처리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b="1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AI Tool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b="1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설계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814273" y="8842070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91105" cy="507898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507898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436784" y="1218942"/>
              <a:ext cx="11356401" cy="87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데이터 수집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0769" y="3148550"/>
            <a:ext cx="5504459" cy="5090216"/>
            <a:chOff x="0" y="0"/>
            <a:chExt cx="7339278" cy="6786955"/>
          </a:xfrm>
        </p:grpSpPr>
        <p:sp>
          <p:nvSpPr>
            <p:cNvPr id="12" name="Freeform 12"/>
            <p:cNvSpPr/>
            <p:nvPr/>
          </p:nvSpPr>
          <p:spPr>
            <a:xfrm>
              <a:off x="4213558" y="366711"/>
              <a:ext cx="1484932" cy="1484932"/>
            </a:xfrm>
            <a:custGeom>
              <a:avLst/>
              <a:gdLst/>
              <a:ahLst/>
              <a:cxnLst/>
              <a:rect l="l" t="t" r="r" b="b"/>
              <a:pathLst>
                <a:path w="1484932" h="1484932">
                  <a:moveTo>
                    <a:pt x="0" y="0"/>
                  </a:moveTo>
                  <a:lnTo>
                    <a:pt x="1484932" y="0"/>
                  </a:lnTo>
                  <a:lnTo>
                    <a:pt x="1484932" y="1484931"/>
                  </a:lnTo>
                  <a:lnTo>
                    <a:pt x="0" y="1484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4023447" y="1962433"/>
              <a:ext cx="1865154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Yahoo Finance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865362" y="2701018"/>
              <a:ext cx="1331413" cy="1331413"/>
            </a:xfrm>
            <a:custGeom>
              <a:avLst/>
              <a:gdLst/>
              <a:ahLst/>
              <a:cxnLst/>
              <a:rect l="l" t="t" r="r" b="b"/>
              <a:pathLst>
                <a:path w="1331413" h="1331413">
                  <a:moveTo>
                    <a:pt x="0" y="0"/>
                  </a:moveTo>
                  <a:lnTo>
                    <a:pt x="1331413" y="0"/>
                  </a:lnTo>
                  <a:lnTo>
                    <a:pt x="1331413" y="1331413"/>
                  </a:lnTo>
                  <a:lnTo>
                    <a:pt x="0" y="1331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4193860"/>
              <a:ext cx="2908618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FMP Financial Data API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4023447" y="3358587"/>
              <a:ext cx="3315831" cy="1061066"/>
            </a:xfrm>
            <a:custGeom>
              <a:avLst/>
              <a:gdLst/>
              <a:ahLst/>
              <a:cxnLst/>
              <a:rect l="l" t="t" r="r" b="b"/>
              <a:pathLst>
                <a:path w="3315831" h="1061066">
                  <a:moveTo>
                    <a:pt x="0" y="0"/>
                  </a:moveTo>
                  <a:lnTo>
                    <a:pt x="3315831" y="0"/>
                  </a:lnTo>
                  <a:lnTo>
                    <a:pt x="3315831" y="1061065"/>
                  </a:lnTo>
                  <a:lnTo>
                    <a:pt x="0" y="1061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148518" y="4609326"/>
              <a:ext cx="3065689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FRED Economic Data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85726" y="0"/>
              <a:ext cx="1580629" cy="1580629"/>
            </a:xfrm>
            <a:custGeom>
              <a:avLst/>
              <a:gdLst/>
              <a:ahLst/>
              <a:cxnLst/>
              <a:rect l="l" t="t" r="r" b="b"/>
              <a:pathLst>
                <a:path w="1580629" h="1580629">
                  <a:moveTo>
                    <a:pt x="0" y="0"/>
                  </a:moveTo>
                  <a:lnTo>
                    <a:pt x="1580629" y="0"/>
                  </a:lnTo>
                  <a:lnTo>
                    <a:pt x="1580629" y="1580629"/>
                  </a:lnTo>
                  <a:lnTo>
                    <a:pt x="0" y="1580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043464" y="1393364"/>
              <a:ext cx="1865154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News API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00319" y="5840380"/>
              <a:ext cx="5545490" cy="94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4 DATA Sources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7752518" y="5199902"/>
            <a:ext cx="2341088" cy="987514"/>
          </a:xfrm>
          <a:custGeom>
            <a:avLst/>
            <a:gdLst/>
            <a:ahLst/>
            <a:cxnLst/>
            <a:rect l="l" t="t" r="r" b="b"/>
            <a:pathLst>
              <a:path w="2341088" h="987514">
                <a:moveTo>
                  <a:pt x="0" y="0"/>
                </a:moveTo>
                <a:lnTo>
                  <a:pt x="2341088" y="0"/>
                </a:lnTo>
                <a:lnTo>
                  <a:pt x="2341088" y="987513"/>
                </a:lnTo>
                <a:lnTo>
                  <a:pt x="0" y="987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847004" y="4691070"/>
            <a:ext cx="6412296" cy="195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813" lvl="1" indent="-302907" algn="l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최신 금융/경제 뉴스 수집</a:t>
            </a:r>
          </a:p>
          <a:p>
            <a:pPr marL="605813" lvl="1" indent="-302907" algn="l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주요 종목 및 ETF 최신 뉴스 수집</a:t>
            </a:r>
          </a:p>
          <a:p>
            <a:pPr marL="605813" lvl="1" indent="-302907" algn="l">
              <a:lnSpc>
                <a:spcPts val="3928"/>
              </a:lnSpc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시장 데이터 실시간 확보</a:t>
            </a:r>
          </a:p>
          <a:p>
            <a:pPr marL="605813" lvl="1" indent="-302907" algn="l">
              <a:lnSpc>
                <a:spcPts val="3928"/>
              </a:lnSpc>
              <a:spcBef>
                <a:spcPct val="0"/>
              </a:spcBef>
              <a:buFont typeface="Arial"/>
              <a:buChar char="•"/>
            </a:pPr>
            <a:r>
              <a:rPr lang="en-US" sz="280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글로벌 거시 경제 데이터 수집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22229969" cy="116805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342015" y="10792560"/>
              <a:ext cx="887954" cy="88795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391105" cy="507898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507898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436784" y="1218942"/>
              <a:ext cx="11356401" cy="87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데이터 수집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7762" y="2921629"/>
            <a:ext cx="5488867" cy="6055791"/>
            <a:chOff x="0" y="0"/>
            <a:chExt cx="7318489" cy="80743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69468" cy="8074388"/>
            </a:xfrm>
            <a:custGeom>
              <a:avLst/>
              <a:gdLst/>
              <a:ahLst/>
              <a:cxnLst/>
              <a:rect l="l" t="t" r="r" b="b"/>
              <a:pathLst>
                <a:path w="5369468" h="8074388">
                  <a:moveTo>
                    <a:pt x="0" y="0"/>
                  </a:moveTo>
                  <a:lnTo>
                    <a:pt x="5369468" y="0"/>
                  </a:lnTo>
                  <a:lnTo>
                    <a:pt x="5369468" y="8074388"/>
                  </a:lnTo>
                  <a:lnTo>
                    <a:pt x="0" y="8074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4277162" y="0"/>
              <a:ext cx="3041327" cy="2687773"/>
            </a:xfrm>
            <a:custGeom>
              <a:avLst/>
              <a:gdLst/>
              <a:ahLst/>
              <a:cxnLst/>
              <a:rect l="l" t="t" r="r" b="b"/>
              <a:pathLst>
                <a:path w="3041327" h="2687773">
                  <a:moveTo>
                    <a:pt x="0" y="0"/>
                  </a:moveTo>
                  <a:lnTo>
                    <a:pt x="3041327" y="0"/>
                  </a:lnTo>
                  <a:lnTo>
                    <a:pt x="3041327" y="2687773"/>
                  </a:lnTo>
                  <a:lnTo>
                    <a:pt x="0" y="2687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4710060" y="454774"/>
              <a:ext cx="2175531" cy="170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40"/>
                </a:lnSpc>
              </a:pPr>
              <a:r>
                <a:rPr lang="en-US" sz="3743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수집?</a:t>
              </a:r>
            </a:p>
            <a:p>
              <a:pPr algn="ctr">
                <a:lnSpc>
                  <a:spcPts val="5240"/>
                </a:lnSpc>
                <a:spcBef>
                  <a:spcPct val="0"/>
                </a:spcBef>
              </a:pPr>
              <a:r>
                <a:rPr lang="en-US" sz="3743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How?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517567" y="3024055"/>
            <a:ext cx="10962672" cy="580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730" lvl="1" indent="-272365" algn="l">
              <a:lnSpc>
                <a:spcPts val="3532"/>
              </a:lnSpc>
              <a:buFont typeface="Arial"/>
              <a:buChar char="•"/>
            </a:pPr>
            <a:r>
              <a:rPr lang="en-US" sz="252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Yahoo Finance</a:t>
            </a: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marL="1089461" lvl="2" indent="-363154" algn="l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yfinance 라이브러리</a:t>
            </a:r>
          </a:p>
          <a:p>
            <a:pPr marL="1089461" lvl="2" indent="-363154" algn="l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Scheduler → 1분마다 데이터 갱신 </a:t>
            </a:r>
          </a:p>
          <a:p>
            <a:pPr marL="1089461" lvl="2" indent="-363154" algn="l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뉴스 제목마다 Hash key 매김 → 중복 데이터 제거, 비중복 데이터 수집</a:t>
            </a: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544730" lvl="1" indent="-272365" algn="l">
              <a:lnSpc>
                <a:spcPts val="3532"/>
              </a:lnSpc>
              <a:buFont typeface="Arial"/>
              <a:buChar char="•"/>
            </a:pPr>
            <a:r>
              <a:rPr lang="en-US" sz="252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FMP (Financial Modeling Prep)</a:t>
            </a:r>
          </a:p>
          <a:p>
            <a:pPr marL="1089461" lvl="2" indent="-363154" algn="l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HTTP REST API 요청(GET) → 실시간/과거 주가, 재무 데이터 수집</a:t>
            </a: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544730" lvl="1" indent="-272365" algn="l">
              <a:lnSpc>
                <a:spcPts val="3532"/>
              </a:lnSpc>
              <a:buFont typeface="Arial"/>
              <a:buChar char="•"/>
            </a:pPr>
            <a:r>
              <a:rPr lang="en-US" sz="252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NewsAPI</a:t>
            </a:r>
          </a:p>
          <a:p>
            <a:pPr marL="1089461" lvl="2" indent="-363154" algn="l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HTTP REST API 요청(GET) → 실시간 뉴스 기사 데이터 자동 수집</a:t>
            </a: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544730" lvl="1" indent="-272365" algn="l">
              <a:lnSpc>
                <a:spcPts val="3532"/>
              </a:lnSpc>
              <a:buFont typeface="Arial"/>
              <a:buChar char="•"/>
            </a:pPr>
            <a:r>
              <a:rPr lang="en-US" sz="252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FRED</a:t>
            </a:r>
          </a:p>
          <a:p>
            <a:pPr marL="1089461" lvl="2" indent="-363154" algn="l">
              <a:lnSpc>
                <a:spcPts val="3532"/>
              </a:lnSpc>
              <a:spcBef>
                <a:spcPct val="0"/>
              </a:spcBef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HTTP REST API 요청(GET) → 미국 경제지표(금리, CPI) 데이터 수집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91105" cy="507898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507898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436784" y="1218942"/>
              <a:ext cx="11356401" cy="87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데이터 수집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07762" y="2921629"/>
            <a:ext cx="4027101" cy="6055791"/>
          </a:xfrm>
          <a:custGeom>
            <a:avLst/>
            <a:gdLst/>
            <a:ahLst/>
            <a:cxnLst/>
            <a:rect l="l" t="t" r="r" b="b"/>
            <a:pathLst>
              <a:path w="4027101" h="6055791">
                <a:moveTo>
                  <a:pt x="0" y="0"/>
                </a:moveTo>
                <a:lnTo>
                  <a:pt x="4027101" y="0"/>
                </a:lnTo>
                <a:lnTo>
                  <a:pt x="4027101" y="6055791"/>
                </a:lnTo>
                <a:lnTo>
                  <a:pt x="0" y="6055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015633" y="2921629"/>
            <a:ext cx="2280995" cy="2015830"/>
          </a:xfrm>
          <a:custGeom>
            <a:avLst/>
            <a:gdLst/>
            <a:ahLst/>
            <a:cxnLst/>
            <a:rect l="l" t="t" r="r" b="b"/>
            <a:pathLst>
              <a:path w="2280995" h="2015830">
                <a:moveTo>
                  <a:pt x="0" y="0"/>
                </a:moveTo>
                <a:lnTo>
                  <a:pt x="2280995" y="0"/>
                </a:lnTo>
                <a:lnTo>
                  <a:pt x="2280995" y="2015830"/>
                </a:lnTo>
                <a:lnTo>
                  <a:pt x="0" y="2015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358109" y="4468635"/>
            <a:ext cx="8275064" cy="2450019"/>
          </a:xfrm>
          <a:custGeom>
            <a:avLst/>
            <a:gdLst/>
            <a:ahLst/>
            <a:cxnLst/>
            <a:rect l="l" t="t" r="r" b="b"/>
            <a:pathLst>
              <a:path w="8275064" h="2450019">
                <a:moveTo>
                  <a:pt x="0" y="0"/>
                </a:moveTo>
                <a:lnTo>
                  <a:pt x="8275064" y="0"/>
                </a:lnTo>
                <a:lnTo>
                  <a:pt x="8275064" y="2450019"/>
                </a:lnTo>
                <a:lnTo>
                  <a:pt x="0" y="245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340307" y="3243659"/>
            <a:ext cx="1631649" cy="129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374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How</a:t>
            </a:r>
          </a:p>
          <a:p>
            <a:pPr algn="ctr">
              <a:lnSpc>
                <a:spcPts val="5240"/>
              </a:lnSpc>
              <a:spcBef>
                <a:spcPct val="0"/>
              </a:spcBef>
            </a:pPr>
            <a:r>
              <a:rPr lang="en-US" sz="374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Many?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17567" y="2992012"/>
            <a:ext cx="10962672" cy="580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730" lvl="1" indent="-272365" algn="l">
              <a:lnSpc>
                <a:spcPts val="3532"/>
              </a:lnSpc>
              <a:buFont typeface="Arial"/>
              <a:buChar char="•"/>
            </a:pPr>
            <a:r>
              <a:rPr lang="en-US" sz="252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Yahoo Finance</a:t>
            </a: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marL="1089461" lvl="2" indent="-363154" algn="l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1분 마다 갱신</a:t>
            </a:r>
          </a:p>
          <a:p>
            <a:pPr marL="1089461" lvl="2" indent="-363154" algn="l">
              <a:lnSpc>
                <a:spcPts val="3532"/>
              </a:lnSpc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갱신 되면서 대략 2000개 ~ 2500개 데이터 수집</a:t>
            </a: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532"/>
              </a:lnSpc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544730" lvl="1" indent="-272365" algn="l">
              <a:lnSpc>
                <a:spcPts val="3532"/>
              </a:lnSpc>
              <a:buFont typeface="Arial"/>
              <a:buChar char="•"/>
            </a:pPr>
            <a:r>
              <a:rPr lang="en-US" sz="2523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나머지 API 호출 방식</a:t>
            </a:r>
          </a:p>
          <a:p>
            <a:pPr marL="1089461" lvl="2" indent="-363154" algn="l">
              <a:lnSpc>
                <a:spcPts val="3532"/>
              </a:lnSpc>
              <a:spcBef>
                <a:spcPct val="0"/>
              </a:spcBef>
              <a:buFont typeface="Arial"/>
              <a:buChar char="⚬"/>
            </a:pPr>
            <a:r>
              <a:rPr lang="en-US" sz="252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채팅 형식 → 요구량 만큼 데이터 수집 (최대치 측정 미완)</a:t>
            </a:r>
          </a:p>
          <a:p>
            <a:pPr algn="l">
              <a:lnSpc>
                <a:spcPts val="3532"/>
              </a:lnSpc>
              <a:spcBef>
                <a:spcPct val="0"/>
              </a:spcBef>
            </a:pPr>
            <a:endParaRPr lang="en-US" sz="252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576979" y="2901342"/>
            <a:ext cx="4616741" cy="6356958"/>
          </a:xfrm>
          <a:custGeom>
            <a:avLst/>
            <a:gdLst/>
            <a:ahLst/>
            <a:cxnLst/>
            <a:rect l="l" t="t" r="r" b="b"/>
            <a:pathLst>
              <a:path w="4616741" h="6356958">
                <a:moveTo>
                  <a:pt x="0" y="0"/>
                </a:moveTo>
                <a:lnTo>
                  <a:pt x="4616741" y="0"/>
                </a:lnTo>
                <a:lnTo>
                  <a:pt x="461674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14273" y="8842070"/>
            <a:ext cx="665966" cy="66596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2주차 - 데이터 전처리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15795" y="2952438"/>
            <a:ext cx="6893657" cy="616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1. 원시 OHLCV 데이터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2. 기술적 지표 추가 (RSI, MACD, 볼린저밴드 등)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3. 🔴 이상치 처리 (무한값 → NaN)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4. 🔴 결측치 제거 (Forward Fill + Backward Fill)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algn="l">
              <a:lnSpc>
                <a:spcPts val="3309"/>
              </a:lnSpc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5. 🔴 정규화 (StandardScaler)</a:t>
            </a:r>
          </a:p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2068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2068" u="none" strike="noStrike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6. 🔴 슬라이딩 윈도우 (30일 시퀀스 생성)</a:t>
            </a:r>
          </a:p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2068" u="none" strike="noStrike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2068" u="none" strike="noStrike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7. 라벨 생성 (매수/보유/매도)</a:t>
            </a:r>
          </a:p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2068" u="none" strike="noStrike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↓</a:t>
            </a:r>
          </a:p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2068" u="none" strike="noStrike" spc="-62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8. PyTorch 텐서 변환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91105" cy="507898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507898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436784" y="1218942"/>
              <a:ext cx="11356401" cy="87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AI Tool</a:t>
              </a:r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3780159" y="3293433"/>
          <a:ext cx="13126247" cy="3204102"/>
        </p:xfrm>
        <a:graphic>
          <a:graphicData uri="http://schemas.openxmlformats.org/drawingml/2006/table">
            <a:tbl>
              <a:tblPr/>
              <a:tblGrid>
                <a:gridCol w="262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5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52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783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Income Statement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Balance Sheet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Cashflow Statement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Ratios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Key metrics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4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Financial Growth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Enterprise Value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Market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Macro Economic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News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83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Sector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Industry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Technical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Market Regime Detector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Kalman Regime Filter 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>
            <a:off x="3780159" y="6665071"/>
            <a:ext cx="6133587" cy="2593229"/>
            <a:chOff x="0" y="0"/>
            <a:chExt cx="1615430" cy="682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5430" cy="682990"/>
            </a:xfrm>
            <a:custGeom>
              <a:avLst/>
              <a:gdLst/>
              <a:ahLst/>
              <a:cxnLst/>
              <a:rect l="l" t="t" r="r" b="b"/>
              <a:pathLst>
                <a:path w="1615430" h="682990">
                  <a:moveTo>
                    <a:pt x="1615430" y="0"/>
                  </a:moveTo>
                  <a:lnTo>
                    <a:pt x="1615430" y="682990"/>
                  </a:lnTo>
                  <a:lnTo>
                    <a:pt x="0" y="682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15430" cy="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29604" y="6688035"/>
            <a:ext cx="6076802" cy="2554926"/>
            <a:chOff x="0" y="0"/>
            <a:chExt cx="1600475" cy="6729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00475" cy="672902"/>
            </a:xfrm>
            <a:custGeom>
              <a:avLst/>
              <a:gdLst/>
              <a:ahLst/>
              <a:cxnLst/>
              <a:rect l="l" t="t" r="r" b="b"/>
              <a:pathLst>
                <a:path w="1600475" h="672902">
                  <a:moveTo>
                    <a:pt x="1600475" y="0"/>
                  </a:moveTo>
                  <a:lnTo>
                    <a:pt x="1600475" y="672902"/>
                  </a:lnTo>
                  <a:lnTo>
                    <a:pt x="0" y="672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00475" cy="71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9868746" y="7991022"/>
            <a:ext cx="9490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11141668" y="7609365"/>
          <a:ext cx="5486349" cy="1492630"/>
        </p:xfrm>
        <a:graphic>
          <a:graphicData uri="http://schemas.openxmlformats.org/drawingml/2006/table">
            <a:tbl>
              <a:tblPr/>
              <a:tblGrid>
                <a:gridCol w="274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9263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20"/>
          <p:cNvSpPr txBox="1"/>
          <p:nvPr/>
        </p:nvSpPr>
        <p:spPr>
          <a:xfrm>
            <a:off x="7025878" y="2653632"/>
            <a:ext cx="4236244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AI 시스템 &amp; 하이브리드 서치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184602"/>
            <a:ext cx="2255996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AI Tools Layer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6536" y="6611631"/>
            <a:ext cx="2600325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Data Processing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Layer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30154" y="7089051"/>
            <a:ext cx="5633596" cy="17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Yahoo Finance 뉴스 크롤링</a:t>
            </a:r>
          </a:p>
          <a:p>
            <a:pPr marL="535149" lvl="1" indent="-267575" algn="l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150개의 Tickers</a:t>
            </a:r>
          </a:p>
          <a:p>
            <a:pPr marL="535149" lvl="1" indent="-267575" algn="l">
              <a:lnSpc>
                <a:spcPts val="3470"/>
              </a:lnSpc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1분마다 실행 (By scheduler)</a:t>
            </a:r>
          </a:p>
          <a:p>
            <a:pPr marL="535149" lvl="1" indent="-267575" algn="l">
              <a:lnSpc>
                <a:spcPts val="3470"/>
              </a:lnSpc>
              <a:spcBef>
                <a:spcPct val="0"/>
              </a:spcBef>
              <a:buFont typeface="Arial"/>
              <a:buChar char="•"/>
            </a:pPr>
            <a:r>
              <a:rPr lang="en-US" sz="247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Hashkey → 중복 제거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05845" y="7048991"/>
            <a:ext cx="3324320" cy="41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  <a:spcBef>
                <a:spcPct val="0"/>
              </a:spcBef>
            </a:pPr>
            <a:r>
              <a:rPr lang="en-US" sz="247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Hybrid Search System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36176" y="8008335"/>
            <a:ext cx="1154192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VectorDB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(의미 검색)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96484" y="8008335"/>
            <a:ext cx="139065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OpenSearch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(키워드 검색)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06406" y="8816793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14273" y="8857727"/>
            <a:ext cx="665966" cy="66596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391105" cy="507898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507898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436784" y="1218942"/>
              <a:ext cx="11356401" cy="87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서버 설계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03474" y="3302509"/>
            <a:ext cx="14481052" cy="5955791"/>
            <a:chOff x="0" y="0"/>
            <a:chExt cx="3813940" cy="15686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3940" cy="1568603"/>
            </a:xfrm>
            <a:custGeom>
              <a:avLst/>
              <a:gdLst/>
              <a:ahLst/>
              <a:cxnLst/>
              <a:rect l="l" t="t" r="r" b="b"/>
              <a:pathLst>
                <a:path w="3813940" h="1568603">
                  <a:moveTo>
                    <a:pt x="0" y="0"/>
                  </a:moveTo>
                  <a:lnTo>
                    <a:pt x="3813940" y="0"/>
                  </a:lnTo>
                  <a:lnTo>
                    <a:pt x="3813940" y="1568603"/>
                  </a:lnTo>
                  <a:lnTo>
                    <a:pt x="0" y="1568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813940" cy="1606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42243" y="5517586"/>
            <a:ext cx="13804514" cy="1613204"/>
            <a:chOff x="0" y="0"/>
            <a:chExt cx="3635757" cy="4248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35757" cy="424877"/>
            </a:xfrm>
            <a:custGeom>
              <a:avLst/>
              <a:gdLst/>
              <a:ahLst/>
              <a:cxnLst/>
              <a:rect l="l" t="t" r="r" b="b"/>
              <a:pathLst>
                <a:path w="3635757" h="424877">
                  <a:moveTo>
                    <a:pt x="0" y="0"/>
                  </a:moveTo>
                  <a:lnTo>
                    <a:pt x="3635757" y="0"/>
                  </a:lnTo>
                  <a:lnTo>
                    <a:pt x="3635757" y="424877"/>
                  </a:lnTo>
                  <a:lnTo>
                    <a:pt x="0" y="424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635757" cy="462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204233" y="2625057"/>
            <a:ext cx="7879534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설계 핵심 아키텍처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241244" y="3623792"/>
            <a:ext cx="13805512" cy="1519708"/>
            <a:chOff x="0" y="0"/>
            <a:chExt cx="3636020" cy="4002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36020" cy="400252"/>
            </a:xfrm>
            <a:custGeom>
              <a:avLst/>
              <a:gdLst/>
              <a:ahLst/>
              <a:cxnLst/>
              <a:rect l="l" t="t" r="r" b="b"/>
              <a:pathLst>
                <a:path w="3636020" h="400252">
                  <a:moveTo>
                    <a:pt x="0" y="0"/>
                  </a:moveTo>
                  <a:lnTo>
                    <a:pt x="3636020" y="0"/>
                  </a:lnTo>
                  <a:lnTo>
                    <a:pt x="3636020" y="400252"/>
                  </a:lnTo>
                  <a:lnTo>
                    <a:pt x="0" y="400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636020" cy="438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242243" y="7446947"/>
            <a:ext cx="13804514" cy="1570237"/>
            <a:chOff x="0" y="0"/>
            <a:chExt cx="3635757" cy="4135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35757" cy="413560"/>
            </a:xfrm>
            <a:custGeom>
              <a:avLst/>
              <a:gdLst/>
              <a:ahLst/>
              <a:cxnLst/>
              <a:rect l="l" t="t" r="r" b="b"/>
              <a:pathLst>
                <a:path w="3635757" h="413560">
                  <a:moveTo>
                    <a:pt x="0" y="0"/>
                  </a:moveTo>
                  <a:lnTo>
                    <a:pt x="3635757" y="0"/>
                  </a:lnTo>
                  <a:lnTo>
                    <a:pt x="3635757" y="413560"/>
                  </a:lnTo>
                  <a:lnTo>
                    <a:pt x="0" y="413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3635757" cy="451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654569" y="4099558"/>
            <a:ext cx="145673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4AAD"/>
                </a:solidFill>
                <a:latin typeface="각진펜"/>
                <a:ea typeface="각진펜"/>
                <a:cs typeface="각진펜"/>
                <a:sym typeface="각진펜"/>
              </a:rPr>
              <a:t>Application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91087" y="6054240"/>
            <a:ext cx="98369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CD021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781847" y="7988860"/>
            <a:ext cx="120217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BF63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Template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94083" y="4053765"/>
            <a:ext cx="9700833" cy="5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90" lvl="1" indent="-319045" algn="l">
              <a:lnSpc>
                <a:spcPts val="4137"/>
              </a:lnSpc>
              <a:spcBef>
                <a:spcPct val="0"/>
              </a:spcBef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FastAPI 웹서버 계층(라우터, 생명주기 관리)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93084" y="7943067"/>
            <a:ext cx="10322682" cy="5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90" lvl="1" indent="-319045" algn="l">
              <a:lnSpc>
                <a:spcPts val="4137"/>
              </a:lnSpc>
              <a:spcBef>
                <a:spcPct val="0"/>
              </a:spcBef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비즈니스 로직 계층(세션 관리, 권한 검증, 서버 상태 관리)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94083" y="6035190"/>
            <a:ext cx="9700833" cy="5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90" lvl="1" indent="-319045" algn="l">
              <a:lnSpc>
                <a:spcPts val="4137"/>
              </a:lnSpc>
              <a:spcBef>
                <a:spcPct val="0"/>
              </a:spcBef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인프라스트럭처 서비스 계층 ((DB, Cache, Queue 등)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9638" y="7079594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7"/>
                </a:lnTo>
                <a:lnTo>
                  <a:pt x="0" y="283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58879" y="4129048"/>
            <a:ext cx="329227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14275" y="3580209"/>
            <a:ext cx="13814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54270" y="3580209"/>
            <a:ext cx="13814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2247" y="3580209"/>
            <a:ext cx="13814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0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8874" y="4129048"/>
            <a:ext cx="329227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주차별 진행 현황</a:t>
            </a:r>
            <a:r>
              <a:rPr lang="en-US" sz="2800" b="1" u="none" strike="noStrike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36851" y="4129048"/>
            <a:ext cx="3292270" cy="47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-56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앞으로..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8879" y="5774035"/>
            <a:ext cx="3292270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1) 프로젝트 주제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2) 기획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80367" y="5774035"/>
            <a:ext cx="3771010" cy="123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1) 주차별 진행 요약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b="1" u="none" strike="noStrike" spc="-48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2) 작업 내용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endParaRPr lang="en-US" sz="2400" b="1" u="none" strike="noStrike" spc="-48">
              <a:solidFill>
                <a:srgbClr val="2D2D2D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885350" y="1564007"/>
            <a:ext cx="8517301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spc="-8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14273" y="8857727"/>
            <a:ext cx="665966" cy="66596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22229969" cy="257123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2229969" cy="2571233"/>
              <a:chOff x="0" y="0"/>
              <a:chExt cx="4391105" cy="50789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391105" cy="507898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507898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507898"/>
                    </a:lnTo>
                    <a:lnTo>
                      <a:pt x="0" y="507898"/>
                    </a:lnTo>
                    <a:close/>
                  </a:path>
                </a:pathLst>
              </a:custGeom>
              <a:solidFill>
                <a:srgbClr val="EAF3FF"/>
              </a:solidFill>
              <a:ln cap="sq">
                <a:noFill/>
                <a:prstDash val="dash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391105" cy="5459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436784" y="1218942"/>
              <a:ext cx="11356401" cy="87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spc="-79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2주차 - 서버 설계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03474" y="3302509"/>
            <a:ext cx="14481052" cy="5955791"/>
            <a:chOff x="0" y="0"/>
            <a:chExt cx="3813940" cy="15686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3940" cy="1568603"/>
            </a:xfrm>
            <a:custGeom>
              <a:avLst/>
              <a:gdLst/>
              <a:ahLst/>
              <a:cxnLst/>
              <a:rect l="l" t="t" r="r" b="b"/>
              <a:pathLst>
                <a:path w="3813940" h="1568603">
                  <a:moveTo>
                    <a:pt x="0" y="0"/>
                  </a:moveTo>
                  <a:lnTo>
                    <a:pt x="3813940" y="0"/>
                  </a:lnTo>
                  <a:lnTo>
                    <a:pt x="3813940" y="1568603"/>
                  </a:lnTo>
                  <a:lnTo>
                    <a:pt x="0" y="1568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813940" cy="1606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57381" y="4184465"/>
            <a:ext cx="4373237" cy="4903235"/>
            <a:chOff x="0" y="0"/>
            <a:chExt cx="1151799" cy="12913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1799" cy="1291387"/>
            </a:xfrm>
            <a:custGeom>
              <a:avLst/>
              <a:gdLst/>
              <a:ahLst/>
              <a:cxnLst/>
              <a:rect l="l" t="t" r="r" b="b"/>
              <a:pathLst>
                <a:path w="1151799" h="1291387">
                  <a:moveTo>
                    <a:pt x="0" y="0"/>
                  </a:moveTo>
                  <a:lnTo>
                    <a:pt x="1151799" y="0"/>
                  </a:lnTo>
                  <a:lnTo>
                    <a:pt x="1151799" y="1291387"/>
                  </a:lnTo>
                  <a:lnTo>
                    <a:pt x="0" y="1291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51799" cy="132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204233" y="2625057"/>
            <a:ext cx="7879534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설계 핵심 아키텍처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39398" y="3527204"/>
            <a:ext cx="220920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ServiceContainer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241244" y="4184465"/>
            <a:ext cx="4373237" cy="4903235"/>
            <a:chOff x="0" y="0"/>
            <a:chExt cx="1151799" cy="12913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1799" cy="1291387"/>
            </a:xfrm>
            <a:custGeom>
              <a:avLst/>
              <a:gdLst/>
              <a:ahLst/>
              <a:cxnLst/>
              <a:rect l="l" t="t" r="r" b="b"/>
              <a:pathLst>
                <a:path w="1151799" h="1291387">
                  <a:moveTo>
                    <a:pt x="0" y="0"/>
                  </a:moveTo>
                  <a:lnTo>
                    <a:pt x="1151799" y="0"/>
                  </a:lnTo>
                  <a:lnTo>
                    <a:pt x="1151799" y="1291387"/>
                  </a:lnTo>
                  <a:lnTo>
                    <a:pt x="0" y="1291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51799" cy="132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672520" y="4184465"/>
            <a:ext cx="4373237" cy="4903235"/>
            <a:chOff x="0" y="0"/>
            <a:chExt cx="1151799" cy="129138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51799" cy="1291387"/>
            </a:xfrm>
            <a:custGeom>
              <a:avLst/>
              <a:gdLst/>
              <a:ahLst/>
              <a:cxnLst/>
              <a:rect l="l" t="t" r="r" b="b"/>
              <a:pathLst>
                <a:path w="1151799" h="1291387">
                  <a:moveTo>
                    <a:pt x="0" y="0"/>
                  </a:moveTo>
                  <a:lnTo>
                    <a:pt x="1151799" y="0"/>
                  </a:lnTo>
                  <a:lnTo>
                    <a:pt x="1151799" y="1291387"/>
                  </a:lnTo>
                  <a:lnTo>
                    <a:pt x="0" y="1291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51799" cy="1329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09474" y="4765901"/>
            <a:ext cx="183677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Core Services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51150" y="4765901"/>
            <a:ext cx="178569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CD021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AWS Services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34797" y="4765901"/>
            <a:ext cx="184868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BF63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Infra Services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41244" y="5849635"/>
            <a:ext cx="4373237" cy="181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Database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Cache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Lock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Monitor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673519" y="5849635"/>
            <a:ext cx="4373237" cy="181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WebSocket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Queue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Scheduler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Outbox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57381" y="5849635"/>
            <a:ext cx="4373237" cy="181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VectorDB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Search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Storage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External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2439778" y="6762750"/>
            <a:ext cx="13408444" cy="1928425"/>
            <a:chOff x="0" y="0"/>
            <a:chExt cx="3531442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31442" cy="507898"/>
            </a:xfrm>
            <a:custGeom>
              <a:avLst/>
              <a:gdLst/>
              <a:ahLst/>
              <a:cxnLst/>
              <a:rect l="l" t="t" r="r" b="b"/>
              <a:pathLst>
                <a:path w="3531442" h="507898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943225" y="7468669"/>
            <a:ext cx="538111" cy="516587"/>
          </a:xfrm>
          <a:custGeom>
            <a:avLst/>
            <a:gdLst/>
            <a:ahLst/>
            <a:cxnLst/>
            <a:rect l="l" t="t" r="r" b="b"/>
            <a:pathLst>
              <a:path w="538111" h="516587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67918" y="3780040"/>
            <a:ext cx="13752164" cy="321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서버 연동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로컬 서버 개발환경 구축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개발된 Tools와 서버 간 연동 작업 진행</a:t>
            </a:r>
          </a:p>
          <a:p>
            <a:pPr algn="ctr">
              <a:lnSpc>
                <a:spcPts val="4319"/>
              </a:lnSpc>
            </a:pPr>
            <a:endParaRPr lang="en-US" sz="2699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319"/>
              </a:lnSpc>
            </a:pPr>
            <a:endParaRPr lang="en-US" sz="2699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endParaRPr lang="en-US" sz="2699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43488" y="7344058"/>
            <a:ext cx="11922544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b="1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서버 아키텍처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b="1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챗봇, 서버 연결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494890" y="2691732"/>
            <a:ext cx="13298220" cy="6831960"/>
          </a:xfrm>
          <a:custGeom>
            <a:avLst/>
            <a:gdLst/>
            <a:ahLst/>
            <a:cxnLst/>
            <a:rect l="l" t="t" r="r" b="b"/>
            <a:pathLst>
              <a:path w="13298220" h="6831960">
                <a:moveTo>
                  <a:pt x="0" y="0"/>
                </a:moveTo>
                <a:lnTo>
                  <a:pt x="13298220" y="0"/>
                </a:lnTo>
                <a:lnTo>
                  <a:pt x="13298220" y="6831961"/>
                </a:lnTo>
                <a:lnTo>
                  <a:pt x="0" y="6831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서버 아키텍처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14273" y="8842070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14273" y="8842070"/>
            <a:ext cx="665966" cy="665966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653264" y="2901342"/>
            <a:ext cx="5681531" cy="6356958"/>
          </a:xfrm>
          <a:custGeom>
            <a:avLst/>
            <a:gdLst/>
            <a:ahLst/>
            <a:cxnLst/>
            <a:rect l="l" t="t" r="r" b="b"/>
            <a:pathLst>
              <a:path w="5681531" h="6356958">
                <a:moveTo>
                  <a:pt x="0" y="0"/>
                </a:moveTo>
                <a:lnTo>
                  <a:pt x="5681532" y="0"/>
                </a:lnTo>
                <a:lnTo>
                  <a:pt x="56815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44350" y="2806092"/>
            <a:ext cx="13752164" cy="593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 질문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ChatTemplateImpL에서 AIChatService 호출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AIChatService에서 Router 호출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Router에서 적절한 툴 선택 및 실행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결과를 GPT에게 전달하여 최종 답변 생성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2699" b="1" u="none" strike="noStrike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endParaRPr lang="en-US" sz="2699" b="1" u="none" strike="noStrike" spc="-8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14273" y="8842070"/>
            <a:ext cx="665966" cy="665966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367518" y="2915461"/>
            <a:ext cx="8268392" cy="6278672"/>
          </a:xfrm>
          <a:custGeom>
            <a:avLst/>
            <a:gdLst/>
            <a:ahLst/>
            <a:cxnLst/>
            <a:rect l="l" t="t" r="r" b="b"/>
            <a:pathLst>
              <a:path w="8268392" h="6278672">
                <a:moveTo>
                  <a:pt x="0" y="0"/>
                </a:moveTo>
                <a:lnTo>
                  <a:pt x="8268391" y="0"/>
                </a:lnTo>
                <a:lnTo>
                  <a:pt x="8268391" y="6278672"/>
                </a:lnTo>
                <a:lnTo>
                  <a:pt x="0" y="6278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72845" y="4731848"/>
            <a:ext cx="5459611" cy="259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모든 Tool 함수에 공통 패턴을 적용하고,</a:t>
            </a:r>
          </a:p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랭그래프로 라우터 파일에 AI 서비스를 </a:t>
            </a:r>
          </a:p>
          <a:p>
            <a:pPr algn="ctr">
              <a:lnSpc>
                <a:spcPts val="3543"/>
              </a:lnSpc>
            </a:pPr>
            <a:endParaRPr lang="en-US" sz="253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주입하여 서버와 연결함.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endParaRPr lang="en-US" sz="253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858783"/>
            <a:ext cx="9605619" cy="4135777"/>
          </a:xfrm>
          <a:custGeom>
            <a:avLst/>
            <a:gdLst/>
            <a:ahLst/>
            <a:cxnLst/>
            <a:rect l="l" t="t" r="r" b="b"/>
            <a:pathLst>
              <a:path w="9605619" h="4135777">
                <a:moveTo>
                  <a:pt x="0" y="0"/>
                </a:moveTo>
                <a:lnTo>
                  <a:pt x="9605619" y="0"/>
                </a:lnTo>
                <a:lnTo>
                  <a:pt x="9605619" y="4135777"/>
                </a:lnTo>
                <a:lnTo>
                  <a:pt x="0" y="4135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24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8351" y="4519922"/>
            <a:ext cx="13752164" cy="321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툴들을 통해 필요한 정보 가져옴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외부 API 호출 </a:t>
            </a:r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↓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2699" b="1" u="none" strike="noStrike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699" u="none" strike="noStrike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 정제 및 output형식 맞춰 보냄</a:t>
            </a:r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endParaRPr lang="en-US" sz="2699" u="none" strike="noStrike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548773" y="2901342"/>
            <a:ext cx="6031164" cy="6356958"/>
          </a:xfrm>
          <a:custGeom>
            <a:avLst/>
            <a:gdLst/>
            <a:ahLst/>
            <a:cxnLst/>
            <a:rect l="l" t="t" r="r" b="b"/>
            <a:pathLst>
              <a:path w="6031164" h="6356958">
                <a:moveTo>
                  <a:pt x="0" y="0"/>
                </a:moveTo>
                <a:lnTo>
                  <a:pt x="6031164" y="0"/>
                </a:lnTo>
                <a:lnTo>
                  <a:pt x="603116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 - 챗봇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26568" y="3025606"/>
            <a:ext cx="13752164" cy="538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2699" b="1" u="none" strike="noStrike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15개 전문 도구</a:t>
            </a:r>
            <a:r>
              <a:rPr lang="en-US" sz="2699" u="none" strike="noStrike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기본 13개 + 고급 2개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endParaRPr lang="en-US" sz="2699" u="none" strike="noStrike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2699" b="1" u="none" strike="noStrike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실시간 데이터</a:t>
            </a:r>
            <a:r>
              <a:rPr lang="en-US" sz="2699" u="none" strike="noStrike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YFinance, FMP API 통합</a:t>
            </a:r>
          </a:p>
          <a:p>
            <a:pPr algn="ctr">
              <a:lnSpc>
                <a:spcPts val="4319"/>
              </a:lnSpc>
              <a:spcBef>
                <a:spcPct val="0"/>
              </a:spcBef>
            </a:pPr>
            <a:endParaRPr lang="en-US" sz="2699" u="none" strike="noStrike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2699" b="1" u="none" strike="noStrike" spc="-8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수학적 모델</a:t>
            </a:r>
            <a:r>
              <a:rPr lang="en-US" sz="2699" u="none" strike="noStrike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: 칼만 필터</a:t>
            </a:r>
            <a:r>
              <a:rPr lang="en-US" sz="2699" u="none" strike="noStrike" spc="-80">
                <a:solidFill>
                  <a:srgbClr val="00BF63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699" u="none" strike="noStrike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등</a:t>
            </a:r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endParaRPr lang="en-US" sz="2699" u="none" strike="noStrike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endParaRPr lang="en-US" sz="2699" u="none" strike="noStrike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3091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2439778" y="6762750"/>
            <a:ext cx="13408444" cy="1928425"/>
            <a:chOff x="0" y="0"/>
            <a:chExt cx="3531442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31442" cy="507898"/>
            </a:xfrm>
            <a:custGeom>
              <a:avLst/>
              <a:gdLst/>
              <a:ahLst/>
              <a:cxnLst/>
              <a:rect l="l" t="t" r="r" b="b"/>
              <a:pathLst>
                <a:path w="3531442" h="507898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3091" y="763307"/>
            <a:ext cx="16672477" cy="1928425"/>
            <a:chOff x="0" y="0"/>
            <a:chExt cx="4391105" cy="5078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943225" y="7468669"/>
            <a:ext cx="538111" cy="516587"/>
          </a:xfrm>
          <a:custGeom>
            <a:avLst/>
            <a:gdLst/>
            <a:ahLst/>
            <a:cxnLst/>
            <a:rect l="l" t="t" r="r" b="b"/>
            <a:pathLst>
              <a:path w="538111" h="516587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앞으로..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6725" y="2911473"/>
            <a:ext cx="16214550" cy="366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</a:pPr>
            <a:r>
              <a:rPr lang="en-US" sz="2593" spc="-7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챗봇 Tools 모듈(베이지안,   블랙-리터만) 추가</a:t>
            </a:r>
          </a:p>
          <a:p>
            <a:pPr algn="ctr">
              <a:lnSpc>
                <a:spcPts val="4150"/>
              </a:lnSpc>
            </a:pPr>
            <a:endParaRPr lang="en-US" sz="2593" spc="-77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310"/>
              </a:lnSpc>
            </a:pPr>
            <a:r>
              <a:rPr lang="en-US" sz="2693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매수/매도 시점 추론 모델 추가</a:t>
            </a:r>
          </a:p>
          <a:p>
            <a:pPr algn="ctr">
              <a:lnSpc>
                <a:spcPts val="4310"/>
              </a:lnSpc>
            </a:pPr>
            <a:endParaRPr lang="en-US" sz="2693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0" lvl="0" indent="0" algn="ctr">
              <a:lnSpc>
                <a:spcPts val="4150"/>
              </a:lnSpc>
              <a:spcBef>
                <a:spcPct val="0"/>
              </a:spcBef>
            </a:pPr>
            <a:r>
              <a:rPr lang="en-US" sz="2593" spc="-7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포트폴리오 통합 관리 시스템 추가</a:t>
            </a:r>
          </a:p>
          <a:p>
            <a:pPr marL="0" lvl="0" indent="0" algn="ctr">
              <a:lnSpc>
                <a:spcPts val="4150"/>
              </a:lnSpc>
              <a:spcBef>
                <a:spcPct val="0"/>
              </a:spcBef>
            </a:pPr>
            <a:endParaRPr lang="en-US" sz="2593" spc="-77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0" lvl="0" indent="0" algn="ctr">
              <a:lnSpc>
                <a:spcPts val="4150"/>
              </a:lnSpc>
              <a:spcBef>
                <a:spcPct val="0"/>
              </a:spcBef>
            </a:pPr>
            <a:r>
              <a:rPr lang="en-US" sz="2593" u="none" strike="noStrike" spc="-7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AWS 비용 절감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08500" y="7303151"/>
            <a:ext cx="11922544" cy="10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부족한 점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spc="-53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앞으로의 방향성</a:t>
            </a:r>
          </a:p>
          <a:p>
            <a:pPr algn="l">
              <a:lnSpc>
                <a:spcPts val="2880"/>
              </a:lnSpc>
            </a:pPr>
            <a:endParaRPr lang="en-US" sz="1800" spc="-53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679602" y="8853962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06949" y="4121652"/>
            <a:ext cx="647410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 b="1" spc="-3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14273" y="885772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46467" y="584362"/>
            <a:ext cx="15995066" cy="9118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주제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23525" y="3546459"/>
            <a:ext cx="6623081" cy="5008024"/>
            <a:chOff x="0" y="0"/>
            <a:chExt cx="1026089" cy="7758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6089" cy="775874"/>
            </a:xfrm>
            <a:custGeom>
              <a:avLst/>
              <a:gdLst/>
              <a:ahLst/>
              <a:cxnLst/>
              <a:rect l="l" t="t" r="r" b="b"/>
              <a:pathLst>
                <a:path w="1026089" h="775874">
                  <a:moveTo>
                    <a:pt x="0" y="0"/>
                  </a:moveTo>
                  <a:lnTo>
                    <a:pt x="1026089" y="0"/>
                  </a:lnTo>
                  <a:lnTo>
                    <a:pt x="1026089" y="775874"/>
                  </a:lnTo>
                  <a:lnTo>
                    <a:pt x="0" y="775874"/>
                  </a:lnTo>
                  <a:close/>
                </a:path>
              </a:pathLst>
            </a:custGeom>
            <a:blipFill>
              <a:blip r:embed="rId3"/>
              <a:stretch>
                <a:fillRect l="-6746" r="-6746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9144000" y="4218699"/>
            <a:ext cx="7331494" cy="171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9"/>
              </a:lnSpc>
            </a:pPr>
            <a:r>
              <a:rPr lang="en-US" sz="2899" spc="-8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투자상품 추천 챗봇</a:t>
            </a:r>
          </a:p>
          <a:p>
            <a:pPr algn="l">
              <a:lnSpc>
                <a:spcPts val="4639"/>
              </a:lnSpc>
            </a:pPr>
            <a:r>
              <a:rPr lang="en-US" sz="2899" spc="-8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자동 매수/매도 프로그램</a:t>
            </a:r>
          </a:p>
          <a:p>
            <a:pPr marL="0" lvl="0" indent="0" algn="l">
              <a:lnSpc>
                <a:spcPts val="4639"/>
              </a:lnSpc>
              <a:spcBef>
                <a:spcPct val="0"/>
              </a:spcBef>
            </a:pPr>
            <a:r>
              <a:rPr lang="en-US" sz="2899" spc="-86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투자 철학 기반의 포트폴리오 관리 프로그램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44000" y="7349958"/>
            <a:ext cx="7331494" cy="1204525"/>
            <a:chOff x="0" y="0"/>
            <a:chExt cx="1930929" cy="3172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0929" cy="317241"/>
            </a:xfrm>
            <a:custGeom>
              <a:avLst/>
              <a:gdLst/>
              <a:ahLst/>
              <a:cxnLst/>
              <a:rect l="l" t="t" r="r" b="b"/>
              <a:pathLst>
                <a:path w="1930929" h="317241">
                  <a:moveTo>
                    <a:pt x="21120" y="0"/>
                  </a:moveTo>
                  <a:lnTo>
                    <a:pt x="1909809" y="0"/>
                  </a:lnTo>
                  <a:cubicBezTo>
                    <a:pt x="1915410" y="0"/>
                    <a:pt x="1920782" y="2225"/>
                    <a:pt x="1924743" y="6186"/>
                  </a:cubicBezTo>
                  <a:cubicBezTo>
                    <a:pt x="1928704" y="10146"/>
                    <a:pt x="1930929" y="15518"/>
                    <a:pt x="1930929" y="21120"/>
                  </a:cubicBezTo>
                  <a:lnTo>
                    <a:pt x="1930929" y="296122"/>
                  </a:lnTo>
                  <a:cubicBezTo>
                    <a:pt x="1930929" y="307786"/>
                    <a:pt x="1921473" y="317241"/>
                    <a:pt x="1909809" y="317241"/>
                  </a:cubicBezTo>
                  <a:lnTo>
                    <a:pt x="21120" y="317241"/>
                  </a:lnTo>
                  <a:cubicBezTo>
                    <a:pt x="15518" y="317241"/>
                    <a:pt x="10146" y="315016"/>
                    <a:pt x="6186" y="311055"/>
                  </a:cubicBezTo>
                  <a:cubicBezTo>
                    <a:pt x="2225" y="307095"/>
                    <a:pt x="0" y="301723"/>
                    <a:pt x="0" y="296122"/>
                  </a:cubicBezTo>
                  <a:lnTo>
                    <a:pt x="0" y="21120"/>
                  </a:lnTo>
                  <a:cubicBezTo>
                    <a:pt x="0" y="9456"/>
                    <a:pt x="9456" y="0"/>
                    <a:pt x="21120" y="0"/>
                  </a:cubicBezTo>
                  <a:close/>
                </a:path>
              </a:pathLst>
            </a:custGeom>
            <a:solidFill>
              <a:srgbClr val="EAF3FF"/>
            </a:solidFill>
            <a:ln w="28575" cap="sq">
              <a:solidFill>
                <a:srgbClr val="004AAD"/>
              </a:solidFill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30929" cy="355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046522" y="7622655"/>
            <a:ext cx="628845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-3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시각 요소를 활용해 메시지를 직관적으로 전달하고,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spc="-3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이해도와 설득력을 동시에 높입니다.</a:t>
            </a:r>
          </a:p>
        </p:txBody>
      </p:sp>
      <p:sp>
        <p:nvSpPr>
          <p:cNvPr id="18" name="Freeform 18"/>
          <p:cNvSpPr/>
          <p:nvPr/>
        </p:nvSpPr>
        <p:spPr>
          <a:xfrm>
            <a:off x="9359834" y="7693927"/>
            <a:ext cx="538111" cy="516587"/>
          </a:xfrm>
          <a:custGeom>
            <a:avLst/>
            <a:gdLst/>
            <a:ahLst/>
            <a:cxnLst/>
            <a:rect l="l" t="t" r="r" b="b"/>
            <a:pathLst>
              <a:path w="538111" h="516587">
                <a:moveTo>
                  <a:pt x="0" y="0"/>
                </a:moveTo>
                <a:lnTo>
                  <a:pt x="538111" y="0"/>
                </a:lnTo>
                <a:lnTo>
                  <a:pt x="538111" y="516586"/>
                </a:lnTo>
                <a:lnTo>
                  <a:pt x="0" y="51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14273" y="8842070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5350" y="3917951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1109" y="6031638"/>
            <a:ext cx="786578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endParaRPr/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https://github.com/SKNETWORKS-FAMILY-AICAMP/SKN12-FINAL-2TEAM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5350" y="7726171"/>
            <a:ext cx="851730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작성자 : SKN12 FINAL TEAM 2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14273" y="885772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23525" y="3546459"/>
            <a:ext cx="6623081" cy="5008024"/>
            <a:chOff x="0" y="0"/>
            <a:chExt cx="1026089" cy="7758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6089" cy="775874"/>
            </a:xfrm>
            <a:custGeom>
              <a:avLst/>
              <a:gdLst/>
              <a:ahLst/>
              <a:cxnLst/>
              <a:rect l="l" t="t" r="r" b="b"/>
              <a:pathLst>
                <a:path w="1026089" h="775874">
                  <a:moveTo>
                    <a:pt x="0" y="0"/>
                  </a:moveTo>
                  <a:lnTo>
                    <a:pt x="1026089" y="0"/>
                  </a:lnTo>
                  <a:lnTo>
                    <a:pt x="1026089" y="775874"/>
                  </a:lnTo>
                  <a:lnTo>
                    <a:pt x="0" y="775874"/>
                  </a:lnTo>
                  <a:close/>
                </a:path>
              </a:pathLst>
            </a:custGeom>
            <a:blipFill>
              <a:blip r:embed="rId3"/>
              <a:stretch>
                <a:fillRect t="-15222" b="-1522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144000" y="7349958"/>
            <a:ext cx="7331494" cy="1204525"/>
            <a:chOff x="0" y="0"/>
            <a:chExt cx="1930929" cy="3172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0929" cy="317241"/>
            </a:xfrm>
            <a:custGeom>
              <a:avLst/>
              <a:gdLst/>
              <a:ahLst/>
              <a:cxnLst/>
              <a:rect l="l" t="t" r="r" b="b"/>
              <a:pathLst>
                <a:path w="1930929" h="317241">
                  <a:moveTo>
                    <a:pt x="21120" y="0"/>
                  </a:moveTo>
                  <a:lnTo>
                    <a:pt x="1909809" y="0"/>
                  </a:lnTo>
                  <a:cubicBezTo>
                    <a:pt x="1915410" y="0"/>
                    <a:pt x="1920782" y="2225"/>
                    <a:pt x="1924743" y="6186"/>
                  </a:cubicBezTo>
                  <a:cubicBezTo>
                    <a:pt x="1928704" y="10146"/>
                    <a:pt x="1930929" y="15518"/>
                    <a:pt x="1930929" y="21120"/>
                  </a:cubicBezTo>
                  <a:lnTo>
                    <a:pt x="1930929" y="296122"/>
                  </a:lnTo>
                  <a:cubicBezTo>
                    <a:pt x="1930929" y="307786"/>
                    <a:pt x="1921473" y="317241"/>
                    <a:pt x="1909809" y="317241"/>
                  </a:cubicBezTo>
                  <a:lnTo>
                    <a:pt x="21120" y="317241"/>
                  </a:lnTo>
                  <a:cubicBezTo>
                    <a:pt x="15518" y="317241"/>
                    <a:pt x="10146" y="315016"/>
                    <a:pt x="6186" y="311055"/>
                  </a:cubicBezTo>
                  <a:cubicBezTo>
                    <a:pt x="2225" y="307095"/>
                    <a:pt x="0" y="301723"/>
                    <a:pt x="0" y="296122"/>
                  </a:cubicBezTo>
                  <a:lnTo>
                    <a:pt x="0" y="21120"/>
                  </a:lnTo>
                  <a:cubicBezTo>
                    <a:pt x="0" y="9456"/>
                    <a:pt x="9456" y="0"/>
                    <a:pt x="21120" y="0"/>
                  </a:cubicBezTo>
                  <a:close/>
                </a:path>
              </a:pathLst>
            </a:custGeom>
            <a:solidFill>
              <a:srgbClr val="EAF3FF"/>
            </a:solidFill>
            <a:ln w="28575" cap="sq">
              <a:solidFill>
                <a:srgbClr val="004AAD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30929" cy="355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359834" y="7693927"/>
            <a:ext cx="538111" cy="516587"/>
          </a:xfrm>
          <a:custGeom>
            <a:avLst/>
            <a:gdLst/>
            <a:ahLst/>
            <a:cxnLst/>
            <a:rect l="l" t="t" r="r" b="b"/>
            <a:pathLst>
              <a:path w="538111" h="516587">
                <a:moveTo>
                  <a:pt x="0" y="0"/>
                </a:moveTo>
                <a:lnTo>
                  <a:pt x="538111" y="0"/>
                </a:lnTo>
                <a:lnTo>
                  <a:pt x="538111" y="516586"/>
                </a:lnTo>
                <a:lnTo>
                  <a:pt x="0" y="51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개요 - 기획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460734"/>
            <a:ext cx="7885725" cy="317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6"/>
              </a:lnSpc>
              <a:spcBef>
                <a:spcPct val="0"/>
              </a:spcBef>
            </a:pPr>
            <a:r>
              <a:rPr lang="en-US" sz="2266" spc="-6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상품 투자는 너무 많은 배경 지식과 높은 진입 장벽을 요구</a:t>
            </a:r>
          </a:p>
          <a:p>
            <a:pPr marL="0" lvl="0" indent="0" algn="l">
              <a:lnSpc>
                <a:spcPts val="3626"/>
              </a:lnSpc>
              <a:spcBef>
                <a:spcPct val="0"/>
              </a:spcBef>
            </a:pPr>
            <a:endParaRPr lang="en-US" sz="2266" spc="-67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0" lvl="0" indent="0" algn="l">
              <a:lnSpc>
                <a:spcPts val="3626"/>
              </a:lnSpc>
              <a:spcBef>
                <a:spcPct val="0"/>
              </a:spcBef>
            </a:pPr>
            <a:r>
              <a:rPr lang="en-US" sz="2266" u="none" strike="noStrike" spc="-6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그로 인해 초보 투자자들은 쉽게 종목을 선정하지 못하거나</a:t>
            </a:r>
          </a:p>
          <a:p>
            <a:pPr marL="0" lvl="0" indent="0" algn="l">
              <a:lnSpc>
                <a:spcPts val="3626"/>
              </a:lnSpc>
              <a:spcBef>
                <a:spcPct val="0"/>
              </a:spcBef>
            </a:pPr>
            <a:r>
              <a:rPr lang="en-US" sz="2266" u="none" strike="noStrike" spc="-6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종목을 선정하더라도 손해를 보는 일이 자주 발생</a:t>
            </a:r>
          </a:p>
          <a:p>
            <a:pPr marL="0" lvl="0" indent="0" algn="l">
              <a:lnSpc>
                <a:spcPts val="3626"/>
              </a:lnSpc>
              <a:spcBef>
                <a:spcPct val="0"/>
              </a:spcBef>
            </a:pPr>
            <a:endParaRPr lang="en-US" sz="2266" u="none" strike="noStrike" spc="-67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0" lvl="0" indent="0" algn="l">
              <a:lnSpc>
                <a:spcPts val="3626"/>
              </a:lnSpc>
              <a:spcBef>
                <a:spcPct val="0"/>
              </a:spcBef>
            </a:pPr>
            <a:r>
              <a:rPr lang="en-US" sz="2266" u="none" strike="noStrike" spc="-6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이런 현 상황에 맞춰 초보 투자자를 위한 종목 추천 및</a:t>
            </a:r>
          </a:p>
          <a:p>
            <a:pPr marL="0" lvl="0" indent="0" algn="l">
              <a:lnSpc>
                <a:spcPts val="3626"/>
              </a:lnSpc>
              <a:spcBef>
                <a:spcPct val="0"/>
              </a:spcBef>
            </a:pPr>
            <a:r>
              <a:rPr lang="en-US" sz="2266" u="none" strike="noStrike" spc="-6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포트폴리오 관리 프로그램을 고안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46522" y="7622655"/>
            <a:ext cx="628845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-3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시각 요소를 활용해 메시지를 직관적으로 전달하고,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spc="-36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이해도와 설득력을 동시에 높입니다.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51146" y="3954813"/>
            <a:ext cx="3283900" cy="2607683"/>
            <a:chOff x="0" y="0"/>
            <a:chExt cx="835045" cy="6630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85082" y="3954813"/>
            <a:ext cx="3283900" cy="2607683"/>
            <a:chOff x="0" y="0"/>
            <a:chExt cx="835045" cy="6630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19018" y="3954813"/>
            <a:ext cx="3283900" cy="2607683"/>
            <a:chOff x="0" y="0"/>
            <a:chExt cx="835045" cy="6630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52954" y="3954813"/>
            <a:ext cx="3283900" cy="2607683"/>
            <a:chOff x="0" y="0"/>
            <a:chExt cx="835045" cy="66309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2369532" y="7438446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6003468" y="7438446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9637404" y="7438446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271340" y="7438446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3171166" y="5026010"/>
            <a:ext cx="1043860" cy="1071125"/>
          </a:xfrm>
          <a:custGeom>
            <a:avLst/>
            <a:gdLst/>
            <a:ahLst/>
            <a:cxnLst/>
            <a:rect l="l" t="t" r="r" b="b"/>
            <a:pathLst>
              <a:path w="1043860" h="1071125">
                <a:moveTo>
                  <a:pt x="0" y="0"/>
                </a:moveTo>
                <a:lnTo>
                  <a:pt x="1043861" y="0"/>
                </a:lnTo>
                <a:lnTo>
                  <a:pt x="1043861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805102" y="5026010"/>
            <a:ext cx="987383" cy="1071125"/>
          </a:xfrm>
          <a:custGeom>
            <a:avLst/>
            <a:gdLst/>
            <a:ahLst/>
            <a:cxnLst/>
            <a:rect l="l" t="t" r="r" b="b"/>
            <a:pathLst>
              <a:path w="987383" h="1071125">
                <a:moveTo>
                  <a:pt x="0" y="0"/>
                </a:moveTo>
                <a:lnTo>
                  <a:pt x="987383" y="0"/>
                </a:lnTo>
                <a:lnTo>
                  <a:pt x="987383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435832" y="5066260"/>
            <a:ext cx="1030875" cy="1030875"/>
          </a:xfrm>
          <a:custGeom>
            <a:avLst/>
            <a:gdLst/>
            <a:ahLst/>
            <a:cxnLst/>
            <a:rect l="l" t="t" r="r" b="b"/>
            <a:pathLst>
              <a:path w="1030875" h="1030875">
                <a:moveTo>
                  <a:pt x="0" y="0"/>
                </a:moveTo>
                <a:lnTo>
                  <a:pt x="1030875" y="0"/>
                </a:lnTo>
                <a:lnTo>
                  <a:pt x="1030875" y="1030875"/>
                </a:lnTo>
                <a:lnTo>
                  <a:pt x="0" y="1030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069768" y="5066260"/>
            <a:ext cx="1030875" cy="1030875"/>
          </a:xfrm>
          <a:custGeom>
            <a:avLst/>
            <a:gdLst/>
            <a:ahLst/>
            <a:cxnLst/>
            <a:rect l="l" t="t" r="r" b="b"/>
            <a:pathLst>
              <a:path w="1030875" h="1030875">
                <a:moveTo>
                  <a:pt x="0" y="0"/>
                </a:moveTo>
                <a:lnTo>
                  <a:pt x="1030875" y="0"/>
                </a:lnTo>
                <a:lnTo>
                  <a:pt x="1030875" y="1030875"/>
                </a:lnTo>
                <a:lnTo>
                  <a:pt x="0" y="10308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진행 현황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58952" y="4284470"/>
            <a:ext cx="24682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58952" y="6953021"/>
            <a:ext cx="2468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아이디어 &amp; 기획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92887" y="6953021"/>
            <a:ext cx="2468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 &amp; 아키텍처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26823" y="6953021"/>
            <a:ext cx="2468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60759" y="6953021"/>
            <a:ext cx="2468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결과에 대한 분석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92887" y="4284470"/>
            <a:ext cx="24682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26823" y="4284470"/>
            <a:ext cx="24682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60759" y="4284470"/>
            <a:ext cx="24682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앞으로..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157022" y="7663548"/>
            <a:ext cx="3072149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담당 주제 확인 및 테마 선정</a:t>
            </a:r>
          </a:p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테마에 맞는 아이디어 기획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아이디어 세분화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790957" y="7663548"/>
            <a:ext cx="3072149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1주차의 기획안을 바탕으로</a:t>
            </a:r>
          </a:p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 수집 및 아키텍처 구성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웹 프로토타입 제작 및 개발진행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24893" y="7663548"/>
            <a:ext cx="307214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로컬 서버 구축 및 Tools 연결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 전처리 및 모델 학습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058829" y="7663548"/>
            <a:ext cx="307214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성과를 측정하고 부족한 점을 점검해, 다음 단계로의 개선을 도모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814273" y="8853962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2439778" y="6762750"/>
            <a:ext cx="13408444" cy="1928425"/>
            <a:chOff x="0" y="0"/>
            <a:chExt cx="3531442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31442" cy="507898"/>
            </a:xfrm>
            <a:custGeom>
              <a:avLst/>
              <a:gdLst/>
              <a:ahLst/>
              <a:cxnLst/>
              <a:rect l="l" t="t" r="r" b="b"/>
              <a:pathLst>
                <a:path w="3531442" h="507898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492308"/>
                  </a:lnTo>
                  <a:cubicBezTo>
                    <a:pt x="3531442" y="496443"/>
                    <a:pt x="3529800" y="500408"/>
                    <a:pt x="3526876" y="503332"/>
                  </a:cubicBezTo>
                  <a:cubicBezTo>
                    <a:pt x="3523952" y="506255"/>
                    <a:pt x="3519987" y="507898"/>
                    <a:pt x="3515852" y="507898"/>
                  </a:cubicBezTo>
                  <a:lnTo>
                    <a:pt x="15590" y="507898"/>
                  </a:lnTo>
                  <a:cubicBezTo>
                    <a:pt x="11455" y="507898"/>
                    <a:pt x="7490" y="506255"/>
                    <a:pt x="4566" y="503332"/>
                  </a:cubicBezTo>
                  <a:cubicBezTo>
                    <a:pt x="1642" y="500408"/>
                    <a:pt x="0" y="496443"/>
                    <a:pt x="0" y="492308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31442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943225" y="7468669"/>
            <a:ext cx="538111" cy="516587"/>
          </a:xfrm>
          <a:custGeom>
            <a:avLst/>
            <a:gdLst/>
            <a:ahLst/>
            <a:cxnLst/>
            <a:rect l="l" t="t" r="r" b="b"/>
            <a:pathLst>
              <a:path w="538111" h="516587">
                <a:moveTo>
                  <a:pt x="0" y="0"/>
                </a:moveTo>
                <a:lnTo>
                  <a:pt x="538111" y="0"/>
                </a:lnTo>
                <a:lnTo>
                  <a:pt x="538111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9778" y="2945130"/>
            <a:ext cx="13752164" cy="430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아이디어 기획 및 일정 수립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팀원들의 진로, 전공, 흥미를 고려해 금융 투자와 상품 추천을 결합한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금융 투자 상품 추천 챗봇 아이디어 도출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일정 수립을 위한 WBS 작성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WBS 기반 → 요구사항 명세서, 화면설계서 등 주요 산출물 작성</a:t>
            </a:r>
          </a:p>
          <a:p>
            <a:pPr algn="ctr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아키텍처 설계 및 웹 프로토타입 제작 → 개발 단계로 진입</a:t>
            </a:r>
          </a:p>
          <a:p>
            <a:pPr algn="ctr">
              <a:lnSpc>
                <a:spcPts val="4319"/>
              </a:lnSpc>
            </a:pPr>
            <a:endParaRPr lang="en-US" sz="2699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endParaRPr lang="en-US" sz="2699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29917" y="7208011"/>
            <a:ext cx="11922544" cy="10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b="1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개개인의 분야에 맞게 개인의 능력을 최대한으로 끌어낼 수 있는 역할 분담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b="1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개개인의 취업 방향에 맞춘 프로젝트 고안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b="1" u="none" strike="noStrike" spc="-53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방향성 설정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85840" y="2858284"/>
            <a:ext cx="5047150" cy="5999443"/>
          </a:xfrm>
          <a:custGeom>
            <a:avLst/>
            <a:gdLst/>
            <a:ahLst/>
            <a:cxnLst/>
            <a:rect l="l" t="t" r="r" b="b"/>
            <a:pathLst>
              <a:path w="5047150" h="5999443">
                <a:moveTo>
                  <a:pt x="0" y="0"/>
                </a:moveTo>
                <a:lnTo>
                  <a:pt x="5047150" y="0"/>
                </a:lnTo>
                <a:lnTo>
                  <a:pt x="5047150" y="5999443"/>
                </a:lnTo>
                <a:lnTo>
                  <a:pt x="0" y="5999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아이디어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3761" y="3931098"/>
            <a:ext cx="7950512" cy="375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팀원들의 전공과 향후 진로 방향을 고려해</a:t>
            </a:r>
          </a:p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주제 선정과 역할 분담을 진행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endParaRPr lang="en-US" sz="2699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2699" u="none" strike="noStrike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‘상품 추천’이라는 주제에 맞춰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2699" u="none" strike="noStrike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주식을 하나의 상품으로 간주하고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2699" u="none" strike="noStrike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금융 투자 상품을 추천하는 방향으로 아이디어를 구상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endParaRPr lang="en-US" sz="2699" u="none" strike="noStrike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14273" y="885772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767688" y="2901342"/>
            <a:ext cx="4235323" cy="6356958"/>
          </a:xfrm>
          <a:custGeom>
            <a:avLst/>
            <a:gdLst/>
            <a:ahLst/>
            <a:cxnLst/>
            <a:rect l="l" t="t" r="r" b="b"/>
            <a:pathLst>
              <a:path w="4235323" h="6356958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아이디어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23062" y="4287973"/>
            <a:ext cx="8115300" cy="321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투자를 어려워하는 2030의 초보 투자자들을 대상으로</a:t>
            </a:r>
          </a:p>
          <a:p>
            <a:pPr algn="just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개개인의 성향에 맞춰 투자할 종목을 추천해주는 챗봇</a:t>
            </a:r>
          </a:p>
          <a:p>
            <a:pPr algn="l">
              <a:lnSpc>
                <a:spcPts val="4319"/>
              </a:lnSpc>
            </a:pPr>
            <a:endParaRPr lang="en-US" sz="2699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4319"/>
              </a:lnSpc>
            </a:pPr>
            <a:r>
              <a:rPr lang="en-US" sz="2699" spc="-8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포트폴리오 통합 관리 및 AI를 통해 예측하는 매수/매도 타이밍 추천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endParaRPr lang="en-US" sz="2699" spc="-8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96661" y="8841571"/>
            <a:ext cx="662639" cy="5798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864411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59003" y="3922685"/>
            <a:ext cx="7741992" cy="3803254"/>
          </a:xfrm>
          <a:custGeom>
            <a:avLst/>
            <a:gdLst/>
            <a:ahLst/>
            <a:cxnLst/>
            <a:rect l="l" t="t" r="r" b="b"/>
            <a:pathLst>
              <a:path w="7741992" h="3803254">
                <a:moveTo>
                  <a:pt x="0" y="0"/>
                </a:moveTo>
                <a:lnTo>
                  <a:pt x="7741992" y="0"/>
                </a:lnTo>
                <a:lnTo>
                  <a:pt x="7741992" y="3803253"/>
                </a:lnTo>
                <a:lnTo>
                  <a:pt x="0" y="380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1660845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 - WBS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17391" y="4173816"/>
            <a:ext cx="6288451" cy="347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JIRA를 통한 업무 진행상황 추적 및 관리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spc="-4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큰 범위 (에픽) 기간 선정 후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spc="-4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세부 항목 기간 선정 및 담당자 선정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spc="-4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주기적으로 진행 상황 파악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spc="-49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14273" y="8925317"/>
            <a:ext cx="665966" cy="6659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</Words>
  <Application>Microsoft Office PowerPoint</Application>
  <PresentationFormat>사용자 지정</PresentationFormat>
  <Paragraphs>271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각진펜</vt:lpstr>
      <vt:lpstr>Nanum Square</vt:lpstr>
      <vt:lpstr>각진펜 Bold</vt:lpstr>
      <vt:lpstr>Arial</vt:lpstr>
      <vt:lpstr>Gotham Bold</vt:lpstr>
      <vt:lpstr>Gotham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화이트 미니멀 깔끔하고 심플한 레이아웃 프레젠테이션</dc:title>
  <dc:creator>gwon</dc:creator>
  <cp:lastModifiedBy>권 윤</cp:lastModifiedBy>
  <cp:revision>1</cp:revision>
  <dcterms:created xsi:type="dcterms:W3CDTF">2006-08-16T00:00:00Z</dcterms:created>
  <dcterms:modified xsi:type="dcterms:W3CDTF">2025-07-22T03:39:37Z</dcterms:modified>
  <dc:identifier>DAGtSMh8iQE</dc:identifier>
</cp:coreProperties>
</file>